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24"/>
  </p:notesMasterIdLst>
  <p:sldIdLst>
    <p:sldId id="256" r:id="rId5"/>
    <p:sldId id="257" r:id="rId6"/>
    <p:sldId id="275" r:id="rId7"/>
    <p:sldId id="258" r:id="rId8"/>
    <p:sldId id="262" r:id="rId9"/>
    <p:sldId id="276" r:id="rId10"/>
    <p:sldId id="261" r:id="rId11"/>
    <p:sldId id="331" r:id="rId12"/>
    <p:sldId id="340" r:id="rId13"/>
    <p:sldId id="332" r:id="rId14"/>
    <p:sldId id="333" r:id="rId15"/>
    <p:sldId id="334" r:id="rId16"/>
    <p:sldId id="335" r:id="rId17"/>
    <p:sldId id="336" r:id="rId18"/>
    <p:sldId id="337" r:id="rId19"/>
    <p:sldId id="338" r:id="rId20"/>
    <p:sldId id="342" r:id="rId21"/>
    <p:sldId id="343" r:id="rId22"/>
    <p:sldId id="341" r:id="rId23"/>
  </p:sldIdLst>
  <p:sldSz cx="9906000" cy="6858000" type="A4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34" y="53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ana lina do carmo lina" userId="d5e0b3500151fd7f" providerId="LiveId" clId="{58055920-A208-4FE8-BF1E-599B8F6DB071}"/>
    <pc:docChg chg="modSld">
      <pc:chgData name="juliana lina do carmo lina" userId="d5e0b3500151fd7f" providerId="LiveId" clId="{58055920-A208-4FE8-BF1E-599B8F6DB071}" dt="2023-08-23T16:56:43.559" v="28" actId="207"/>
      <pc:docMkLst>
        <pc:docMk/>
      </pc:docMkLst>
      <pc:sldChg chg="modSp mod">
        <pc:chgData name="juliana lina do carmo lina" userId="d5e0b3500151fd7f" providerId="LiveId" clId="{58055920-A208-4FE8-BF1E-599B8F6DB071}" dt="2023-08-23T16:56:43.559" v="28" actId="207"/>
        <pc:sldMkLst>
          <pc:docMk/>
          <pc:sldMk cId="0" sldId="256"/>
        </pc:sldMkLst>
        <pc:spChg chg="mod">
          <ac:chgData name="juliana lina do carmo lina" userId="d5e0b3500151fd7f" providerId="LiveId" clId="{58055920-A208-4FE8-BF1E-599B8F6DB071}" dt="2023-08-23T16:56:43.559" v="28" actId="207"/>
          <ac:spMkLst>
            <pc:docMk/>
            <pc:sldMk cId="0" sldId="256"/>
            <ac:spMk id="86" creationId="{00000000-0000-0000-0000-000000000000}"/>
          </ac:spMkLst>
        </pc:spChg>
      </pc:sldChg>
      <pc:sldChg chg="modSp mod">
        <pc:chgData name="juliana lina do carmo lina" userId="d5e0b3500151fd7f" providerId="LiveId" clId="{58055920-A208-4FE8-BF1E-599B8F6DB071}" dt="2023-08-22T11:50:46.666" v="27" actId="20577"/>
        <pc:sldMkLst>
          <pc:docMk/>
          <pc:sldMk cId="3453260177" sldId="276"/>
        </pc:sldMkLst>
        <pc:spChg chg="mod">
          <ac:chgData name="juliana lina do carmo lina" userId="d5e0b3500151fd7f" providerId="LiveId" clId="{58055920-A208-4FE8-BF1E-599B8F6DB071}" dt="2023-08-22T11:50:46.666" v="27" actId="20577"/>
          <ac:spMkLst>
            <pc:docMk/>
            <pc:sldMk cId="3453260177" sldId="276"/>
            <ac:spMk id="10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mover o slide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2000" b="0" strike="noStrike" spc="-1">
                <a:latin typeface="Arial"/>
              </a:rPr>
              <a:t>Clique para editar o formato de notas</a:t>
            </a:r>
          </a:p>
        </p:txBody>
      </p:sp>
      <p:sp>
        <p:nvSpPr>
          <p:cNvPr id="7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1400" b="0" strike="noStrike" spc="-1">
                <a:latin typeface="Times New Roman"/>
              </a:rPr>
              <a:t> </a:t>
            </a:r>
          </a:p>
        </p:txBody>
      </p:sp>
      <p:sp>
        <p:nvSpPr>
          <p:cNvPr id="79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pt-BR" sz="1400" b="0" strike="noStrike" spc="-1">
                <a:latin typeface="Times New Roman"/>
              </a:rPr>
              <a:t> </a:t>
            </a:r>
          </a:p>
        </p:txBody>
      </p:sp>
      <p:sp>
        <p:nvSpPr>
          <p:cNvPr id="80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pt-BR" sz="1400" b="0" strike="noStrike" spc="-1">
                <a:latin typeface="Times New Roman"/>
              </a:rPr>
              <a:t> </a:t>
            </a:r>
          </a:p>
        </p:txBody>
      </p:sp>
      <p:sp>
        <p:nvSpPr>
          <p:cNvPr id="81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86A62FCF-A3E5-4E80-AE43-DF4D73AB018D}" type="slidenum">
              <a:rPr lang="pt-BR" sz="1400" b="0" strike="noStrike" spc="-1">
                <a:latin typeface="Times New Roman"/>
              </a:rPr>
              <a:t>‹nº›</a:t>
            </a:fld>
            <a:endParaRPr lang="pt-B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0174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body"/>
          </p:nvPr>
        </p:nvSpPr>
        <p:spPr>
          <a:xfrm>
            <a:off x="680040" y="4777920"/>
            <a:ext cx="5437080" cy="390780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152" name="CustomShape 2"/>
          <p:cNvSpPr/>
          <p:nvPr/>
        </p:nvSpPr>
        <p:spPr>
          <a:xfrm>
            <a:off x="3850920" y="9428400"/>
            <a:ext cx="2945160" cy="49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6F215362-A564-4207-9841-016C29B0D3AE}" type="slidenum">
              <a:rPr lang="pt-B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pt-BR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52742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body"/>
          </p:nvPr>
        </p:nvSpPr>
        <p:spPr>
          <a:xfrm>
            <a:off x="680040" y="4777920"/>
            <a:ext cx="5436720" cy="39074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176" name="CustomShape 2"/>
          <p:cNvSpPr/>
          <p:nvPr/>
        </p:nvSpPr>
        <p:spPr>
          <a:xfrm>
            <a:off x="3850920" y="9428400"/>
            <a:ext cx="294480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/>
            <a:fld id="{8F237E12-B8F8-4441-AEDC-D54DD5BE5CE0}" type="slidenum">
              <a:rPr lang="pt-BR" sz="1200" spc="-1">
                <a:solidFill>
                  <a:srgbClr val="000000"/>
                </a:solidFill>
                <a:latin typeface="Calibri"/>
              </a:rPr>
              <a:pPr algn="r"/>
              <a:t>15</a:t>
            </a:fld>
            <a:endParaRPr lang="pt-BR" sz="1200" spc="-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5044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body"/>
          </p:nvPr>
        </p:nvSpPr>
        <p:spPr>
          <a:xfrm>
            <a:off x="680040" y="4777920"/>
            <a:ext cx="5436720" cy="39074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178" name="CustomShape 2"/>
          <p:cNvSpPr/>
          <p:nvPr/>
        </p:nvSpPr>
        <p:spPr>
          <a:xfrm>
            <a:off x="3850920" y="9428400"/>
            <a:ext cx="294480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/>
            <a:fld id="{77378751-0723-4898-9560-E0A1543F4F66}" type="slidenum">
              <a:rPr lang="pt-BR" sz="1200" spc="-1">
                <a:solidFill>
                  <a:srgbClr val="000000"/>
                </a:solidFill>
                <a:latin typeface="Calibri"/>
              </a:rPr>
              <a:pPr algn="r"/>
              <a:t>16</a:t>
            </a:fld>
            <a:endParaRPr lang="pt-BR" sz="1200" spc="-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3872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body"/>
          </p:nvPr>
        </p:nvSpPr>
        <p:spPr>
          <a:xfrm>
            <a:off x="680040" y="4777920"/>
            <a:ext cx="5436720" cy="39074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178" name="CustomShape 2"/>
          <p:cNvSpPr/>
          <p:nvPr/>
        </p:nvSpPr>
        <p:spPr>
          <a:xfrm>
            <a:off x="3850920" y="9428400"/>
            <a:ext cx="294480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/>
            <a:fld id="{77378751-0723-4898-9560-E0A1543F4F66}" type="slidenum">
              <a:rPr lang="pt-BR" sz="1200" spc="-1">
                <a:solidFill>
                  <a:srgbClr val="000000"/>
                </a:solidFill>
                <a:latin typeface="Calibri"/>
              </a:rPr>
              <a:pPr algn="r"/>
              <a:t>17</a:t>
            </a:fld>
            <a:endParaRPr lang="pt-BR" sz="1200" spc="-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9215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body"/>
          </p:nvPr>
        </p:nvSpPr>
        <p:spPr>
          <a:xfrm>
            <a:off x="680040" y="4777920"/>
            <a:ext cx="5436720" cy="39074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178" name="CustomShape 2"/>
          <p:cNvSpPr/>
          <p:nvPr/>
        </p:nvSpPr>
        <p:spPr>
          <a:xfrm>
            <a:off x="3850920" y="9428400"/>
            <a:ext cx="294480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/>
            <a:fld id="{77378751-0723-4898-9560-E0A1543F4F66}" type="slidenum">
              <a:rPr lang="pt-BR" sz="1200" spc="-1">
                <a:solidFill>
                  <a:srgbClr val="000000"/>
                </a:solidFill>
                <a:latin typeface="Calibri"/>
              </a:rPr>
              <a:pPr algn="r"/>
              <a:t>18</a:t>
            </a:fld>
            <a:endParaRPr lang="pt-BR" sz="1200" spc="-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492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body"/>
          </p:nvPr>
        </p:nvSpPr>
        <p:spPr>
          <a:xfrm>
            <a:off x="680040" y="4777920"/>
            <a:ext cx="5437080" cy="390780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3850920" y="9428400"/>
            <a:ext cx="2945160" cy="49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C5B7866-8631-4105-A54F-83E2C90E095E}" type="slidenum">
              <a:rPr lang="pt-B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pt-BR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4561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body"/>
          </p:nvPr>
        </p:nvSpPr>
        <p:spPr>
          <a:xfrm>
            <a:off x="680040" y="4777920"/>
            <a:ext cx="5437080" cy="390780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3850920" y="9428400"/>
            <a:ext cx="2945160" cy="49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C5B7866-8631-4105-A54F-83E2C90E095E}" type="slidenum">
              <a:rPr lang="pt-B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pt-BR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5217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body"/>
          </p:nvPr>
        </p:nvSpPr>
        <p:spPr>
          <a:xfrm>
            <a:off x="680040" y="4777920"/>
            <a:ext cx="5437080" cy="390780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156" name="CustomShape 2"/>
          <p:cNvSpPr/>
          <p:nvPr/>
        </p:nvSpPr>
        <p:spPr>
          <a:xfrm>
            <a:off x="3850920" y="9428400"/>
            <a:ext cx="2945160" cy="49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4DAEEFE8-7840-4A34-BC5E-F9D45BE33F97}" type="slidenum">
              <a:rPr lang="pt-B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4</a:t>
            </a:fld>
            <a:endParaRPr lang="pt-BR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8182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body"/>
          </p:nvPr>
        </p:nvSpPr>
        <p:spPr>
          <a:xfrm>
            <a:off x="680040" y="4777920"/>
            <a:ext cx="5437080" cy="390780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162" name="CustomShape 2"/>
          <p:cNvSpPr/>
          <p:nvPr/>
        </p:nvSpPr>
        <p:spPr>
          <a:xfrm>
            <a:off x="3850920" y="9428400"/>
            <a:ext cx="2945160" cy="49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EC916657-CA35-41D0-A483-6887D9CA61FA}" type="slidenum">
              <a:rPr lang="pt-B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 lang="pt-BR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13494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body"/>
          </p:nvPr>
        </p:nvSpPr>
        <p:spPr>
          <a:xfrm>
            <a:off x="680040" y="4777920"/>
            <a:ext cx="5437080" cy="390780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160" name="CustomShape 2"/>
          <p:cNvSpPr/>
          <p:nvPr/>
        </p:nvSpPr>
        <p:spPr>
          <a:xfrm>
            <a:off x="3850920" y="9428400"/>
            <a:ext cx="2945160" cy="49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438C5C0F-914F-44EE-A8E7-57CFD1892408}" type="slidenum">
              <a:rPr lang="pt-B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6</a:t>
            </a:fld>
            <a:endParaRPr lang="pt-BR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873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body"/>
          </p:nvPr>
        </p:nvSpPr>
        <p:spPr>
          <a:xfrm>
            <a:off x="680040" y="4777920"/>
            <a:ext cx="5436720" cy="39074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168" name="CustomShape 2"/>
          <p:cNvSpPr/>
          <p:nvPr/>
        </p:nvSpPr>
        <p:spPr>
          <a:xfrm>
            <a:off x="3850920" y="9428400"/>
            <a:ext cx="294480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/>
            <a:fld id="{CBA73481-B0CD-4F99-9AA2-FD560A029D86}" type="slidenum">
              <a:rPr lang="pt-BR" sz="1200" spc="-1">
                <a:solidFill>
                  <a:srgbClr val="000000"/>
                </a:solidFill>
                <a:latin typeface="Calibri"/>
              </a:rPr>
              <a:pPr algn="r"/>
              <a:t>8</a:t>
            </a:fld>
            <a:endParaRPr lang="pt-BR" sz="1200" spc="-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5217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body"/>
          </p:nvPr>
        </p:nvSpPr>
        <p:spPr>
          <a:xfrm>
            <a:off x="680040" y="4777920"/>
            <a:ext cx="5436720" cy="39074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3850920" y="9428400"/>
            <a:ext cx="294480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/>
            <a:fld id="{489E6CB7-2727-4955-839B-42323ED83E94}" type="slidenum">
              <a:rPr lang="pt-BR" sz="1200" spc="-1">
                <a:solidFill>
                  <a:srgbClr val="000000"/>
                </a:solidFill>
                <a:latin typeface="Calibri"/>
              </a:rPr>
              <a:pPr algn="r"/>
              <a:t>10</a:t>
            </a:fld>
            <a:endParaRPr lang="pt-BR" sz="1200" spc="-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9079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body"/>
          </p:nvPr>
        </p:nvSpPr>
        <p:spPr>
          <a:xfrm>
            <a:off x="680040" y="4777920"/>
            <a:ext cx="5436720" cy="39074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3850920" y="9428400"/>
            <a:ext cx="2944800" cy="49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/>
            <a:fld id="{B6DD270D-7234-4A04-853D-DBD2952CF262}" type="slidenum">
              <a:rPr lang="pt-BR" sz="1200" spc="-1">
                <a:solidFill>
                  <a:srgbClr val="000000"/>
                </a:solidFill>
                <a:latin typeface="Calibri"/>
              </a:rPr>
              <a:pPr algn="r"/>
              <a:t>14</a:t>
            </a:fld>
            <a:endParaRPr lang="pt-BR" sz="1200" spc="-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712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95000" y="273600"/>
            <a:ext cx="89150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54680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86986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26511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135546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118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95000" y="273600"/>
            <a:ext cx="89150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333581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13323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539003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50389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65834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162837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291791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67553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47578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1882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371335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730942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95000" y="273600"/>
            <a:ext cx="89150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38832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948095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487344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682878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98435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553028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49200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95000" y="273600"/>
            <a:ext cx="89150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81120" y="365040"/>
            <a:ext cx="8543160" cy="132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t-BR" sz="44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46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t-BR" sz="18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latin typeface="Arial"/>
              </a:rPr>
              <a:t>7.º nível da estrutura de tópicos</a:t>
            </a:r>
          </a:p>
        </p:txBody>
      </p:sp>
    </p:spTree>
    <p:extLst>
      <p:ext uri="{BB962C8B-B14F-4D97-AF65-F5344CB8AC3E}">
        <p14:creationId xmlns:p14="http://schemas.microsoft.com/office/powerpoint/2010/main" val="3434452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t-BR" sz="44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  <p:extLst>
      <p:ext uri="{BB962C8B-B14F-4D97-AF65-F5344CB8AC3E}">
        <p14:creationId xmlns:p14="http://schemas.microsoft.com/office/powerpoint/2010/main" val="4173919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8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9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0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1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1346400" y="1622520"/>
            <a:ext cx="7428600" cy="101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pt-BR"/>
          </a:p>
        </p:txBody>
      </p:sp>
      <p:sp>
        <p:nvSpPr>
          <p:cNvPr id="86" name="CustomShape 4"/>
          <p:cNvSpPr/>
          <p:nvPr/>
        </p:nvSpPr>
        <p:spPr>
          <a:xfrm>
            <a:off x="2920500" y="5959606"/>
            <a:ext cx="4280400" cy="63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b="1" spc="-1" dirty="0" err="1">
                <a:latin typeface="Times New Roman"/>
                <a:ea typeface="DejaVu Sans"/>
              </a:rPr>
              <a:t>Inaciolândia</a:t>
            </a:r>
            <a:r>
              <a:rPr lang="pt-BR" sz="1800" b="1" strike="noStrike" spc="-1" dirty="0">
                <a:latin typeface="Times New Roman"/>
                <a:ea typeface="DejaVu Sans"/>
              </a:rPr>
              <a:t>, 25 de Agosto de 2023</a:t>
            </a:r>
          </a:p>
        </p:txBody>
      </p:sp>
      <p:sp>
        <p:nvSpPr>
          <p:cNvPr id="7" name="CustomShape 3">
            <a:extLst>
              <a:ext uri="{FF2B5EF4-FFF2-40B4-BE49-F238E27FC236}">
                <a16:creationId xmlns:a16="http://schemas.microsoft.com/office/drawing/2014/main" id="{1BC24BA3-1BCE-4E4F-8059-5F8B7F9E2577}"/>
              </a:ext>
            </a:extLst>
          </p:cNvPr>
          <p:cNvSpPr/>
          <p:nvPr/>
        </p:nvSpPr>
        <p:spPr>
          <a:xfrm>
            <a:off x="1432717" y="2818986"/>
            <a:ext cx="7255966" cy="1011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54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LOA 2024</a:t>
            </a:r>
            <a:endParaRPr lang="pt-BR" sz="5400" b="0" strike="noStrike" spc="-1" dirty="0">
              <a:latin typeface="Arial"/>
            </a:endParaRPr>
          </a:p>
        </p:txBody>
      </p:sp>
      <p:pic>
        <p:nvPicPr>
          <p:cNvPr id="6" name="Imagem 5" descr="C:\Users\Contabil\Downloads\WhatsApp Image 2021-01-04 at 14.27.56.jpe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573" y="0"/>
            <a:ext cx="5390515" cy="155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1076220" y="18720"/>
            <a:ext cx="7752960" cy="57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/>
            <a:r>
              <a:rPr lang="pt-BR" sz="3200" b="1" spc="-1" dirty="0">
                <a:latin typeface="Calibri"/>
              </a:rPr>
              <a:t>DEMONSTRATIVO DAS DESPESAS</a:t>
            </a:r>
            <a:endParaRPr lang="pt-BR" sz="3200" spc="-1" dirty="0"/>
          </a:p>
        </p:txBody>
      </p:sp>
      <p:sp>
        <p:nvSpPr>
          <p:cNvPr id="126" name="CustomShape 2"/>
          <p:cNvSpPr/>
          <p:nvPr/>
        </p:nvSpPr>
        <p:spPr>
          <a:xfrm>
            <a:off x="0" y="597240"/>
            <a:ext cx="9905400" cy="65772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pt-BR" sz="3000" b="1" spc="-1" dirty="0">
                <a:solidFill>
                  <a:srgbClr val="000000"/>
                </a:solidFill>
                <a:latin typeface="Calibri"/>
              </a:rPr>
              <a:t>DESPESAS POR CATEGORIAS ECONÔMICAS 2024</a:t>
            </a:r>
            <a:endParaRPr lang="pt-BR" sz="3000" spc="-1" dirty="0">
              <a:solidFill>
                <a:prstClr val="black"/>
              </a:solidFill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D0814F52-C378-0E95-B0A7-5681AF4DC7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474" y="1573530"/>
            <a:ext cx="8502978" cy="4846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64541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12120" y="520504"/>
            <a:ext cx="9893880" cy="5464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pt-BR" sz="3000" b="1" spc="-1" dirty="0">
                <a:solidFill>
                  <a:srgbClr val="000000"/>
                </a:solidFill>
                <a:latin typeface="Calibri"/>
              </a:rPr>
              <a:t>COMPARATIVO DE DESPESAS</a:t>
            </a:r>
            <a:endParaRPr lang="pt-BR" sz="3000" spc="-1" dirty="0">
              <a:solidFill>
                <a:prstClr val="black"/>
              </a:solidFill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20A8D068-60EB-2CAB-C4C0-214FDDBB1D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475" y="1482089"/>
            <a:ext cx="8823488" cy="467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52126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10800" y="0"/>
            <a:ext cx="9894600" cy="640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pt-BR" sz="3000" b="1" spc="-1" dirty="0">
                <a:solidFill>
                  <a:srgbClr val="000000"/>
                </a:solidFill>
                <a:latin typeface="Calibri"/>
              </a:rPr>
              <a:t>DESPESAS POR ÓRGÃOS E SECRETARIAS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1EC02AD5-8C0B-2DE9-4D07-F9C6146462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267" y="1046375"/>
            <a:ext cx="8031636" cy="5099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28082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681120" y="365040"/>
            <a:ext cx="854280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pt-BR"/>
          </a:p>
        </p:txBody>
      </p:sp>
      <p:sp>
        <p:nvSpPr>
          <p:cNvPr id="136" name="CustomShape 2"/>
          <p:cNvSpPr/>
          <p:nvPr/>
        </p:nvSpPr>
        <p:spPr>
          <a:xfrm>
            <a:off x="0" y="1965240"/>
            <a:ext cx="9893880" cy="5464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pt-BR" sz="3000" b="1" spc="-1" dirty="0">
                <a:solidFill>
                  <a:srgbClr val="000000"/>
                </a:solidFill>
                <a:latin typeface="Calibri"/>
              </a:rPr>
              <a:t>PREVISÃO DE REPASSE DE DUODÉCIMO 2024</a:t>
            </a:r>
            <a:endParaRPr lang="pt-BR" sz="3000" spc="-1" dirty="0">
              <a:solidFill>
                <a:prstClr val="black"/>
              </a:solidFill>
            </a:endParaRPr>
          </a:p>
        </p:txBody>
      </p:sp>
      <p:sp>
        <p:nvSpPr>
          <p:cNvPr id="137" name="CustomShape 3"/>
          <p:cNvSpPr/>
          <p:nvPr/>
        </p:nvSpPr>
        <p:spPr>
          <a:xfrm>
            <a:off x="681120" y="2882520"/>
            <a:ext cx="8353800" cy="38113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2" y="2"/>
                </a:moveTo>
                <a:lnTo>
                  <a:pt x="3" y="2"/>
                </a:lnTo>
                <a:lnTo>
                  <a:pt x="3" y="3"/>
                </a:lnTo>
                <a:lnTo>
                  <a:pt x="2" y="3"/>
                </a:lnTo>
                <a:lnTo>
                  <a:pt x="2" y="2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/>
            <a:endParaRPr lang="pt-BR" spc="-1" dirty="0">
              <a:solidFill>
                <a:prstClr val="black"/>
              </a:solidFill>
            </a:endParaRPr>
          </a:p>
          <a:p>
            <a:endParaRPr lang="pt-BR" spc="-1" dirty="0">
              <a:solidFill>
                <a:prstClr val="black"/>
              </a:solidFill>
            </a:endParaRPr>
          </a:p>
          <a:p>
            <a:r>
              <a:rPr lang="pt-BR" sz="2000" b="1" spc="-1" dirty="0">
                <a:solidFill>
                  <a:srgbClr val="000000"/>
                </a:solidFill>
                <a:latin typeface="Times New Roman"/>
                <a:ea typeface="Droid Sans Fallback"/>
              </a:rPr>
              <a:t>Previsão do Duodécimo                                                           R$ 2.000.000,00 </a:t>
            </a:r>
            <a:endParaRPr lang="pt-BR" sz="2000" spc="-1" dirty="0">
              <a:solidFill>
                <a:prstClr val="black"/>
              </a:solidFill>
            </a:endParaRPr>
          </a:p>
          <a:p>
            <a:r>
              <a:rPr lang="pt-BR" sz="2000" b="1" spc="-1" dirty="0">
                <a:solidFill>
                  <a:srgbClr val="000000"/>
                </a:solidFill>
                <a:latin typeface="Times New Roman"/>
                <a:ea typeface="Droid Sans Fallback"/>
              </a:rPr>
              <a:t>Media mensal  2024*                                                               R$   166.666,66</a:t>
            </a:r>
            <a:endParaRPr lang="pt-BR" sz="2000" spc="-1" dirty="0">
              <a:solidFill>
                <a:prstClr val="black"/>
              </a:solidFill>
            </a:endParaRPr>
          </a:p>
          <a:p>
            <a:endParaRPr lang="pt-BR" sz="2000" spc="-1" dirty="0">
              <a:solidFill>
                <a:prstClr val="black"/>
              </a:solidFill>
            </a:endParaRPr>
          </a:p>
          <a:p>
            <a:endParaRPr lang="pt-BR" sz="2000" spc="-1" dirty="0">
              <a:solidFill>
                <a:prstClr val="black"/>
              </a:solidFill>
            </a:endParaRPr>
          </a:p>
          <a:p>
            <a:endParaRPr lang="pt-BR" sz="2000" spc="-1" dirty="0">
              <a:solidFill>
                <a:prstClr val="black"/>
              </a:solidFill>
            </a:endParaRPr>
          </a:p>
          <a:p>
            <a:r>
              <a:rPr lang="pt-BR" sz="2000" b="1" spc="-1" dirty="0">
                <a:solidFill>
                  <a:srgbClr val="000000"/>
                </a:solidFill>
                <a:latin typeface="Times New Roman"/>
                <a:ea typeface="Droid Sans Fallback"/>
              </a:rPr>
              <a:t>* Valor estimado que  posteriormente com base na arrecadação real, será calculado e atestado pelo TCM, podendo sofrer variação para mais ou para menos.</a:t>
            </a:r>
            <a:endParaRPr lang="pt-BR" sz="2000" spc="-1" dirty="0">
              <a:solidFill>
                <a:prstClr val="black"/>
              </a:solidFill>
            </a:endParaRPr>
          </a:p>
          <a:p>
            <a:pPr algn="ctr"/>
            <a:endParaRPr lang="pt-BR" sz="2000" spc="-1" dirty="0">
              <a:solidFill>
                <a:prstClr val="black"/>
              </a:solidFill>
            </a:endParaRPr>
          </a:p>
        </p:txBody>
      </p:sp>
      <p:pic>
        <p:nvPicPr>
          <p:cNvPr id="7" name="Imagem 6" descr="C:\Users\Contabil\Downloads\WhatsApp Image 2021-01-04 at 14.27.56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573" y="0"/>
            <a:ext cx="5390515" cy="1552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589830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11400" y="227051"/>
            <a:ext cx="9894600" cy="72252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pt-BR" sz="3000" b="1" spc="-1" dirty="0">
                <a:solidFill>
                  <a:srgbClr val="000000"/>
                </a:solidFill>
                <a:latin typeface="Calibri"/>
              </a:rPr>
              <a:t>DEMONSTRATIVO DE GASTOS COM PESSOAL - EXECUTIVO</a:t>
            </a:r>
            <a:endParaRPr lang="pt-BR" sz="3000" spc="-1" dirty="0">
              <a:solidFill>
                <a:prstClr val="black"/>
              </a:solidFill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DFD03F4D-8740-4E4D-E33E-25EF8CAA2B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852" y="1583703"/>
            <a:ext cx="8427562" cy="45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87438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3202920" y="652680"/>
            <a:ext cx="6495840" cy="57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/>
            <a:r>
              <a:rPr lang="pt-BR" sz="3200" b="1" spc="-1" dirty="0">
                <a:latin typeface="Calibri"/>
              </a:rPr>
              <a:t>APLICAÇÃO DE SAÚDE 2024</a:t>
            </a:r>
            <a:endParaRPr lang="pt-BR" sz="3200" spc="-1" dirty="0"/>
          </a:p>
        </p:txBody>
      </p:sp>
      <p:sp>
        <p:nvSpPr>
          <p:cNvPr id="143" name="CustomShape 3"/>
          <p:cNvSpPr/>
          <p:nvPr/>
        </p:nvSpPr>
        <p:spPr>
          <a:xfrm>
            <a:off x="0" y="1868400"/>
            <a:ext cx="9893880" cy="5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pt-BR" sz="3000" b="1" spc="-1" dirty="0">
                <a:solidFill>
                  <a:srgbClr val="000000"/>
                </a:solidFill>
                <a:latin typeface="Calibri"/>
              </a:rPr>
              <a:t>PERCENTUAL DE APLICAÇÃO EM SAÚDE: 15,50%</a:t>
            </a:r>
            <a:endParaRPr lang="pt-BR" sz="3000" spc="-1" dirty="0">
              <a:solidFill>
                <a:prstClr val="black"/>
              </a:solidFill>
            </a:endParaRPr>
          </a:p>
        </p:txBody>
      </p:sp>
      <p:pic>
        <p:nvPicPr>
          <p:cNvPr id="7" name="Imagem 6" descr="C:\Users\Contabil\Downloads\WhatsApp Image 2021-01-04 at 14.27.56.jpe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910" y="-2775"/>
            <a:ext cx="2543415" cy="1552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7D9CBB50-2288-474C-6995-8DDDB786FA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291" y="2744999"/>
            <a:ext cx="7909087" cy="3665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41708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0" y="1491120"/>
            <a:ext cx="9905400" cy="5306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pt-BR" sz="3000" b="1" spc="-1" dirty="0">
                <a:solidFill>
                  <a:srgbClr val="000000"/>
                </a:solidFill>
                <a:latin typeface="Calibri"/>
              </a:rPr>
              <a:t>PERCENTUAL DE GASTOS COM EDUCAÇÃO: 34,08%</a:t>
            </a:r>
            <a:endParaRPr lang="pt-BR" sz="3000" spc="-1" dirty="0">
              <a:solidFill>
                <a:prstClr val="black"/>
              </a:solidFill>
            </a:endParaRPr>
          </a:p>
        </p:txBody>
      </p:sp>
      <p:sp>
        <p:nvSpPr>
          <p:cNvPr id="146" name="CustomShape 2"/>
          <p:cNvSpPr/>
          <p:nvPr/>
        </p:nvSpPr>
        <p:spPr>
          <a:xfrm>
            <a:off x="2679480" y="652680"/>
            <a:ext cx="7542720" cy="57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/>
            <a:r>
              <a:rPr lang="pt-BR" sz="3200" b="1" spc="-1" dirty="0">
                <a:latin typeface="Calibri"/>
              </a:rPr>
              <a:t>APLICAÇÃO EM EDUCAÇÃO 2024</a:t>
            </a:r>
            <a:endParaRPr lang="pt-BR" sz="3200" spc="-1" dirty="0"/>
          </a:p>
        </p:txBody>
      </p:sp>
      <p:pic>
        <p:nvPicPr>
          <p:cNvPr id="7" name="Imagem 6" descr="C:\Users\Contabil\Downloads\WhatsApp Image 2021-01-04 at 14.27.56.jpe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43" y="122830"/>
            <a:ext cx="2966496" cy="1293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AF9C9652-287B-66EB-AE8E-7E48A1F4EB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730" y="2403836"/>
            <a:ext cx="8305014" cy="3978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57154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600" y="1167563"/>
            <a:ext cx="9905400" cy="5306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pt-BR" sz="3000" b="1" spc="-1" dirty="0">
                <a:solidFill>
                  <a:srgbClr val="000000"/>
                </a:solidFill>
                <a:latin typeface="Calibri"/>
              </a:rPr>
              <a:t>PRINCIPAIS AÇÕES 2024</a:t>
            </a:r>
          </a:p>
          <a:p>
            <a:pPr algn="ctr"/>
            <a:endParaRPr lang="pt-BR" sz="3000" spc="-1" dirty="0">
              <a:solidFill>
                <a:prstClr val="black"/>
              </a:solidFill>
            </a:endParaRPr>
          </a:p>
        </p:txBody>
      </p:sp>
      <p:pic>
        <p:nvPicPr>
          <p:cNvPr id="7" name="Imagem 6" descr="C:\Users\Contabil\Downloads\WhatsApp Image 2021-01-04 at 14.27.56.jpe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21588" cy="9904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75A9016B-03D9-DBC0-04ED-DA4E835BA6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792" y="1990391"/>
            <a:ext cx="9332536" cy="440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90009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600" y="1167563"/>
            <a:ext cx="9905400" cy="5306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pt-BR" sz="3000" b="1" spc="-1" dirty="0">
                <a:solidFill>
                  <a:srgbClr val="000000"/>
                </a:solidFill>
                <a:latin typeface="Calibri"/>
              </a:rPr>
              <a:t>PRINCIPAIS AÇÕES 2024</a:t>
            </a:r>
          </a:p>
          <a:p>
            <a:pPr algn="ctr"/>
            <a:endParaRPr lang="pt-BR" sz="3000" spc="-1" dirty="0">
              <a:solidFill>
                <a:prstClr val="black"/>
              </a:solidFill>
            </a:endParaRPr>
          </a:p>
        </p:txBody>
      </p:sp>
      <p:pic>
        <p:nvPicPr>
          <p:cNvPr id="5" name="Imagem 4" descr="C:\Users\Contabil\Downloads\WhatsApp Image 2021-01-04 at 14.27.56.jpe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41" y="0"/>
            <a:ext cx="2744350" cy="116756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EF25374F-DC71-3130-2719-BD74B4906A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429" y="2218519"/>
            <a:ext cx="9195886" cy="368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341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762286" y="4206601"/>
            <a:ext cx="8915040" cy="1540250"/>
          </a:xfrm>
        </p:spPr>
        <p:txBody>
          <a:bodyPr>
            <a:normAutofit fontScale="85000" lnSpcReduction="20000"/>
          </a:bodyPr>
          <a:lstStyle/>
          <a:p>
            <a:r>
              <a:rPr lang="pt-BR" sz="3600" dirty="0"/>
              <a:t>Dúvidas ou Sugestões:</a:t>
            </a:r>
          </a:p>
          <a:p>
            <a:r>
              <a:rPr lang="pt-BR" sz="3600" dirty="0"/>
              <a:t>Departamento de Contabilidade</a:t>
            </a:r>
          </a:p>
          <a:p>
            <a:r>
              <a:rPr lang="pt-BR" sz="3600" dirty="0" err="1"/>
              <a:t>Tel</a:t>
            </a:r>
            <a:r>
              <a:rPr lang="pt-BR" sz="3600" dirty="0"/>
              <a:t>: (64) 3435-1555</a:t>
            </a:r>
          </a:p>
          <a:p>
            <a:r>
              <a:rPr lang="pt-BR" sz="3600" dirty="0"/>
              <a:t>E-mail: gabinete@inaciolandia.go.gov.br</a:t>
            </a:r>
          </a:p>
          <a:p>
            <a:endParaRPr lang="pt-BR" sz="3600" dirty="0"/>
          </a:p>
        </p:txBody>
      </p:sp>
      <p:pic>
        <p:nvPicPr>
          <p:cNvPr id="4" name="Imagem 3" descr="C:\Users\Contabil\Downloads\WhatsApp Image 2021-01-04 at 14.27.56.jpe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812" y="1064525"/>
            <a:ext cx="5609230" cy="18970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1213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2539707" y="1799639"/>
            <a:ext cx="4941240" cy="5468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30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BASE LEGAL</a:t>
            </a:r>
            <a:endParaRPr lang="pt-BR" sz="3000" b="0" strike="noStrike" spc="-1" dirty="0"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0" y="2781720"/>
            <a:ext cx="9817560" cy="217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2600" b="0" strike="noStrike" cap="all" spc="-1" dirty="0">
                <a:solidFill>
                  <a:srgbClr val="000000"/>
                </a:solidFill>
                <a:latin typeface="Calibri"/>
                <a:ea typeface="DejaVu Sans"/>
              </a:rPr>
              <a:t> </a:t>
            </a:r>
            <a:endParaRPr lang="pt-BR" sz="2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 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 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 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 </a:t>
            </a:r>
            <a:endParaRPr lang="pt-BR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2800" b="0" strike="noStrike" spc="-1" dirty="0">
              <a:latin typeface="Arial"/>
            </a:endParaRPr>
          </a:p>
        </p:txBody>
      </p:sp>
      <p:sp>
        <p:nvSpPr>
          <p:cNvPr id="90" name="CustomShape 3"/>
          <p:cNvSpPr/>
          <p:nvPr/>
        </p:nvSpPr>
        <p:spPr>
          <a:xfrm>
            <a:off x="11760" y="2491559"/>
            <a:ext cx="9905400" cy="404991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t-BR" sz="28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Da Audiência</a:t>
            </a:r>
          </a:p>
          <a:p>
            <a:endParaRPr lang="pt-BR" sz="2800" b="1" u="sng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440" indent="-51372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pt-BR" sz="280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Art. 48 parágrafo 1º, I,  da LC 101/2000 – LRF</a:t>
            </a:r>
          </a:p>
          <a:p>
            <a:pPr marL="720">
              <a:lnSpc>
                <a:spcPct val="100000"/>
              </a:lnSpc>
              <a:buClr>
                <a:srgbClr val="000000"/>
              </a:buClr>
            </a:pPr>
            <a:endParaRPr lang="pt-BR" sz="280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">
              <a:lnSpc>
                <a:spcPct val="100000"/>
              </a:lnSpc>
              <a:buClr>
                <a:srgbClr val="000000"/>
              </a:buClr>
            </a:pPr>
            <a:r>
              <a:rPr lang="pt-BR" sz="280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2.   A transparência será assegurada também mediante incentivo à participação popular e realização de audiências públicas, durante os processo de elaboração e discussão dos planos, lei de diretrizes orçamentárias e orçamentos.</a:t>
            </a:r>
            <a:endParaRPr lang="pt-BR" sz="280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pt-BR" sz="2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pt-BR" sz="2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pt-BR" sz="2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pt-BR" sz="2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Imagem 6" descr="C:\Users\Contabil\Downloads\WhatsApp Image 2021-01-04 at 14.27.56.jpe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573" y="0"/>
            <a:ext cx="5390515" cy="155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2"/>
          <p:cNvSpPr/>
          <p:nvPr/>
        </p:nvSpPr>
        <p:spPr>
          <a:xfrm>
            <a:off x="0" y="2781720"/>
            <a:ext cx="9817560" cy="217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2600" b="0" strike="noStrike" cap="all" spc="-1">
                <a:solidFill>
                  <a:srgbClr val="000000"/>
                </a:solidFill>
                <a:latin typeface="Calibri"/>
                <a:ea typeface="DejaVu Sans"/>
              </a:rPr>
              <a:t> </a:t>
            </a:r>
            <a:endParaRPr lang="pt-BR" sz="2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 </a:t>
            </a:r>
            <a:endParaRPr lang="pt-BR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 </a:t>
            </a:r>
            <a:endParaRPr lang="pt-BR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 </a:t>
            </a:r>
            <a:endParaRPr lang="pt-BR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 </a:t>
            </a:r>
            <a:endParaRPr lang="pt-BR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2800" b="0" strike="noStrike" spc="-1">
              <a:latin typeface="Arial"/>
            </a:endParaRPr>
          </a:p>
        </p:txBody>
      </p:sp>
      <p:sp>
        <p:nvSpPr>
          <p:cNvPr id="90" name="CustomShape 3"/>
          <p:cNvSpPr/>
          <p:nvPr/>
        </p:nvSpPr>
        <p:spPr>
          <a:xfrm>
            <a:off x="11760" y="2641322"/>
            <a:ext cx="9905400" cy="34675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/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Constituição da República, Seção II, do Art. 165</a:t>
            </a: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165 – Leis de iniciativa do Poder Executivo estabelecerão:</a:t>
            </a:r>
          </a:p>
          <a:p>
            <a:pPr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– o plano plurianual;</a:t>
            </a:r>
          </a:p>
          <a:p>
            <a:pPr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– as diretrizes orçamentárias;</a:t>
            </a:r>
          </a:p>
          <a:p>
            <a:pPr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 – os orçamentos anuais.</a:t>
            </a:r>
          </a:p>
          <a:p>
            <a:pPr>
              <a:lnSpc>
                <a:spcPct val="100000"/>
              </a:lnSpc>
            </a:pPr>
            <a:endParaRPr lang="pt-BR" sz="2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pt-BR" sz="2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pt-BR" sz="2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pt-BR" sz="2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ustomShape 1">
            <a:extLst>
              <a:ext uri="{FF2B5EF4-FFF2-40B4-BE49-F238E27FC236}">
                <a16:creationId xmlns:a16="http://schemas.microsoft.com/office/drawing/2014/main" id="{60A7725E-1D9C-43D0-BE43-BB77BF1E36E0}"/>
              </a:ext>
            </a:extLst>
          </p:cNvPr>
          <p:cNvSpPr/>
          <p:nvPr/>
        </p:nvSpPr>
        <p:spPr>
          <a:xfrm>
            <a:off x="2539707" y="1799639"/>
            <a:ext cx="4941240" cy="5468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30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LOA - BASE LEGAL</a:t>
            </a:r>
            <a:endParaRPr lang="pt-BR" sz="3000" b="0" strike="noStrike" spc="-1" dirty="0">
              <a:latin typeface="Arial"/>
            </a:endParaRPr>
          </a:p>
        </p:txBody>
      </p:sp>
      <p:pic>
        <p:nvPicPr>
          <p:cNvPr id="8" name="Imagem 7" descr="C:\Users\Contabil\Downloads\WhatsApp Image 2021-01-04 at 14.27.56.jpe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573" y="0"/>
            <a:ext cx="5390515" cy="1552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716326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2"/>
          <p:cNvSpPr/>
          <p:nvPr/>
        </p:nvSpPr>
        <p:spPr>
          <a:xfrm>
            <a:off x="0" y="2781720"/>
            <a:ext cx="9817560" cy="217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2600" b="0" strike="noStrike" cap="all" spc="-1" dirty="0">
                <a:solidFill>
                  <a:srgbClr val="000000"/>
                </a:solidFill>
                <a:latin typeface="Calibri"/>
                <a:ea typeface="DejaVu Sans"/>
              </a:rPr>
              <a:t> </a:t>
            </a:r>
            <a:endParaRPr lang="pt-BR" sz="2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 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 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 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 </a:t>
            </a:r>
            <a:endParaRPr lang="pt-BR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2800" b="0" strike="noStrike" spc="-1" dirty="0">
              <a:latin typeface="Arial"/>
            </a:endParaRPr>
          </a:p>
        </p:txBody>
      </p:sp>
      <p:sp>
        <p:nvSpPr>
          <p:cNvPr id="94" name="CustomShape 3"/>
          <p:cNvSpPr/>
          <p:nvPr/>
        </p:nvSpPr>
        <p:spPr>
          <a:xfrm>
            <a:off x="11760" y="2693631"/>
            <a:ext cx="9894240" cy="379448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28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2. Do PPA/LDO/LOA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Art. 165 da CF/88;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Art. 5º da LC 101/2000 – LRF</a:t>
            </a:r>
            <a:endParaRPr lang="pt-BR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2800" b="0" strike="noStrike" spc="-1" dirty="0">
                <a:solidFill>
                  <a:srgbClr val="000000"/>
                </a:solidFill>
                <a:latin typeface="Times New Roman"/>
                <a:ea typeface="Droid Sans Fallback"/>
              </a:rPr>
              <a:t>O  projeto de  lei orçamentária anual, elaborado de forma compatível com o plano plurianual, com a lei de  diretrizes orçamentárias  e  com  as normas desta Lei Complementar.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2800" b="0" strike="noStrike" spc="-1" dirty="0">
              <a:latin typeface="Arial"/>
            </a:endParaRPr>
          </a:p>
        </p:txBody>
      </p:sp>
      <p:sp>
        <p:nvSpPr>
          <p:cNvPr id="6" name="CustomShape 1">
            <a:extLst>
              <a:ext uri="{FF2B5EF4-FFF2-40B4-BE49-F238E27FC236}">
                <a16:creationId xmlns:a16="http://schemas.microsoft.com/office/drawing/2014/main" id="{38A36E97-3753-4672-ADF4-A0EA460CC3BD}"/>
              </a:ext>
            </a:extLst>
          </p:cNvPr>
          <p:cNvSpPr/>
          <p:nvPr/>
        </p:nvSpPr>
        <p:spPr>
          <a:xfrm>
            <a:off x="2539707" y="1799639"/>
            <a:ext cx="4941240" cy="5468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30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BASE LEGAL</a:t>
            </a:r>
            <a:endParaRPr lang="pt-BR" sz="3000" b="0" strike="noStrike" spc="-1" dirty="0">
              <a:latin typeface="Arial"/>
            </a:endParaRPr>
          </a:p>
        </p:txBody>
      </p:sp>
      <p:pic>
        <p:nvPicPr>
          <p:cNvPr id="8" name="Imagem 7" descr="C:\Users\Contabil\Downloads\WhatsApp Image 2021-01-04 at 14.27.56.jpe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573" y="0"/>
            <a:ext cx="5390515" cy="155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2299500" y="1648696"/>
            <a:ext cx="5268600" cy="928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28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roid Sans Fallback"/>
                <a:cs typeface="Times New Roman" panose="02020603050405020304" pitchFamily="18" charset="0"/>
              </a:rPr>
              <a:t>A INTEGRAÇÃO PPA, </a:t>
            </a:r>
          </a:p>
          <a:p>
            <a:pPr algn="ctr">
              <a:lnSpc>
                <a:spcPct val="100000"/>
              </a:lnSpc>
            </a:pPr>
            <a:r>
              <a:rPr lang="pt-BR" sz="28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roid Sans Fallback"/>
                <a:cs typeface="Times New Roman" panose="02020603050405020304" pitchFamily="18" charset="0"/>
              </a:rPr>
              <a:t>LDO</a:t>
            </a:r>
            <a:r>
              <a:rPr lang="pt-BR" sz="2800" b="1" spc="-1" dirty="0">
                <a:solidFill>
                  <a:srgbClr val="000000"/>
                </a:solidFill>
                <a:latin typeface="Times New Roman" panose="02020603050405020304" pitchFamily="18" charset="0"/>
                <a:ea typeface="Droid Sans Fallback"/>
                <a:cs typeface="Times New Roman" panose="02020603050405020304" pitchFamily="18" charset="0"/>
              </a:rPr>
              <a:t> E</a:t>
            </a:r>
            <a:r>
              <a:rPr lang="pt-BR" sz="28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roid Sans Fallback"/>
                <a:cs typeface="Times New Roman" panose="02020603050405020304" pitchFamily="18" charset="0"/>
              </a:rPr>
              <a:t> LOA</a:t>
            </a:r>
            <a:endParaRPr lang="pt-BR" sz="2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342000" y="2950200"/>
            <a:ext cx="2174040" cy="1391400"/>
          </a:xfrm>
          <a:prstGeom prst="rect">
            <a:avLst/>
          </a:prstGeom>
          <a:solidFill>
            <a:srgbClr val="00B050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8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PPA </a:t>
            </a:r>
            <a:endParaRPr lang="pt-BR" sz="1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pt-BR" sz="18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2023/2025</a:t>
            </a:r>
            <a:endParaRPr lang="pt-BR" sz="1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pt-BR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pt-BR" sz="1800" b="0" strike="noStrike" spc="-1" dirty="0">
              <a:latin typeface="Arial"/>
            </a:endParaRPr>
          </a:p>
        </p:txBody>
      </p:sp>
      <p:sp>
        <p:nvSpPr>
          <p:cNvPr id="108" name="CustomShape 3"/>
          <p:cNvSpPr/>
          <p:nvPr/>
        </p:nvSpPr>
        <p:spPr>
          <a:xfrm>
            <a:off x="3806280" y="3999960"/>
            <a:ext cx="2255040" cy="1391400"/>
          </a:xfrm>
          <a:prstGeom prst="rect">
            <a:avLst/>
          </a:prstGeom>
          <a:solidFill>
            <a:srgbClr val="00B050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8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LDO 2024</a:t>
            </a:r>
            <a:endParaRPr lang="pt-BR" sz="1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CustomShape 4"/>
          <p:cNvSpPr/>
          <p:nvPr/>
        </p:nvSpPr>
        <p:spPr>
          <a:xfrm>
            <a:off x="2516400" y="3646080"/>
            <a:ext cx="1289160" cy="1049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chemeClr val="tx1"/>
            </a:solidFill>
            <a:miter/>
            <a:headEnd type="triangl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pt-BR"/>
          </a:p>
        </p:txBody>
      </p:sp>
      <p:sp>
        <p:nvSpPr>
          <p:cNvPr id="110" name="CustomShape 5"/>
          <p:cNvSpPr/>
          <p:nvPr/>
        </p:nvSpPr>
        <p:spPr>
          <a:xfrm>
            <a:off x="6075360" y="4456800"/>
            <a:ext cx="1143720" cy="94248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chemeClr val="tx1"/>
            </a:solidFill>
            <a:miter/>
            <a:headEnd type="triangl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pt-BR"/>
          </a:p>
        </p:txBody>
      </p:sp>
      <p:sp>
        <p:nvSpPr>
          <p:cNvPr id="111" name="CustomShape 6"/>
          <p:cNvSpPr/>
          <p:nvPr/>
        </p:nvSpPr>
        <p:spPr>
          <a:xfrm>
            <a:off x="7219800" y="4928040"/>
            <a:ext cx="2255040" cy="1391400"/>
          </a:xfrm>
          <a:prstGeom prst="rect">
            <a:avLst/>
          </a:prstGeom>
          <a:solidFill>
            <a:srgbClr val="00B050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8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LOA 2024</a:t>
            </a:r>
            <a:endParaRPr lang="pt-BR" sz="1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Imagem 9" descr="C:\Users\Contabil\Downloads\WhatsApp Image 2021-01-04 at 14.27.56.jpe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573" y="0"/>
            <a:ext cx="5390515" cy="155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2526147" y="1887846"/>
            <a:ext cx="4956479" cy="5468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30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O QUE É LOA?</a:t>
            </a:r>
            <a:endParaRPr lang="pt-BR" sz="3000" b="0" strike="noStrike" spc="-1" dirty="0"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0" y="2855520"/>
            <a:ext cx="9901800" cy="374184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28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roid Sans Fallback"/>
              </a:rPr>
              <a:t>ORÇAMENTO PÚBLICO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2400" b="0" strike="noStrike" spc="-1" dirty="0">
                <a:solidFill>
                  <a:srgbClr val="000000"/>
                </a:solidFill>
                <a:latin typeface="Times New Roman"/>
                <a:ea typeface="Droid Sans Fallback"/>
              </a:rPr>
              <a:t>É um instrumento de planejamento governamental em que constam as despesas da administração pública para um ano, em equilíbrio com a arrecadação das receitas previstas. É o documento onde o governo reúne todas as receitas arrecadadas e programa o que de fato vai ser feito com esses recursos. É onde aloca os recursos destinados a hospitais, manutenção das estradas, construção de escolas, pagamento de professores, enfim todas as despesa. É no orçamento onde estão previstos todos os recursos arrecadados e onde esses recursos serão destinados.</a:t>
            </a:r>
            <a:endParaRPr lang="pt-BR" sz="2400" b="0" strike="noStrike" spc="-1" dirty="0">
              <a:latin typeface="Arial"/>
            </a:endParaRPr>
          </a:p>
        </p:txBody>
      </p:sp>
      <p:pic>
        <p:nvPicPr>
          <p:cNvPr id="5" name="Imagem 4" descr="C:\Users\Contabil\Downloads\WhatsApp Image 2021-01-04 at 14.27.56.jpe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573" y="0"/>
            <a:ext cx="5390515" cy="1552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326017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681120" y="365040"/>
            <a:ext cx="854316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pt-BR"/>
          </a:p>
        </p:txBody>
      </p:sp>
      <p:sp>
        <p:nvSpPr>
          <p:cNvPr id="103" name="CustomShape 2"/>
          <p:cNvSpPr/>
          <p:nvPr/>
        </p:nvSpPr>
        <p:spPr>
          <a:xfrm>
            <a:off x="2526147" y="1689840"/>
            <a:ext cx="4941240" cy="5468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30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O QUE É LOA?</a:t>
            </a:r>
            <a:endParaRPr lang="pt-BR" sz="3000" b="0" strike="noStrike" spc="-1" dirty="0">
              <a:latin typeface="Arial"/>
            </a:endParaRPr>
          </a:p>
        </p:txBody>
      </p:sp>
      <p:sp>
        <p:nvSpPr>
          <p:cNvPr id="104" name="CustomShape 3"/>
          <p:cNvSpPr/>
          <p:nvPr/>
        </p:nvSpPr>
        <p:spPr>
          <a:xfrm>
            <a:off x="0" y="2521080"/>
            <a:ext cx="9905400" cy="3785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28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Lei Orçamentária Anual – LOA</a:t>
            </a:r>
            <a:endParaRPr lang="pt-BR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Principal função da </a:t>
            </a:r>
            <a:r>
              <a:rPr lang="pt-BR" sz="28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LOA</a:t>
            </a:r>
            <a:r>
              <a:rPr lang="pt-BR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– É no Projeto de Lei Orçamentária Anual (LOA) que o governo define as prioridades contidas no PPA e as metas que deverão ser atingidas naquele ano. A LOA disciplina todas as ações do Governo Municipal. Nenhuma despesa pública pode ser executada fora do Orçamento.</a:t>
            </a:r>
            <a:endParaRPr lang="pt-BR" sz="2800" b="0" strike="noStrike" spc="-1" dirty="0">
              <a:latin typeface="Arial"/>
            </a:endParaRPr>
          </a:p>
        </p:txBody>
      </p:sp>
      <p:pic>
        <p:nvPicPr>
          <p:cNvPr id="7" name="Imagem 6" descr="C:\Users\Contabil\Downloads\WhatsApp Image 2021-01-04 at 14.27.56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573" y="0"/>
            <a:ext cx="5390515" cy="155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10800" y="579240"/>
            <a:ext cx="9894600" cy="51192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pt-BR" sz="3000" b="1" spc="-1" dirty="0">
                <a:solidFill>
                  <a:srgbClr val="000000"/>
                </a:solidFill>
                <a:latin typeface="Calibri"/>
              </a:rPr>
              <a:t>RECEITAS POR CATEGORIAS ECONÔMICAS 2024</a:t>
            </a:r>
            <a:endParaRPr lang="pt-BR" sz="3000" spc="-1" dirty="0">
              <a:solidFill>
                <a:prstClr val="black"/>
              </a:solidFill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1183080" y="2781"/>
            <a:ext cx="7539840" cy="57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/>
            <a:r>
              <a:rPr lang="pt-BR" sz="3200" b="1" spc="-1" dirty="0">
                <a:latin typeface="Calibri"/>
              </a:rPr>
              <a:t>DEMONSTRATIVO DAS RECEITAS</a:t>
            </a:r>
            <a:endParaRPr lang="pt-BR" sz="3200" spc="-1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65284BBD-2BF1-40CA-BE8B-9D76ABF2D4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474" y="1401960"/>
            <a:ext cx="9049731" cy="5093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21452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2"/>
          <p:cNvSpPr/>
          <p:nvPr/>
        </p:nvSpPr>
        <p:spPr>
          <a:xfrm>
            <a:off x="1292233" y="118997"/>
            <a:ext cx="7539840" cy="57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/>
            <a:r>
              <a:rPr lang="pt-BR" sz="3200" b="1" spc="-1" dirty="0">
                <a:latin typeface="Calibri"/>
              </a:rPr>
              <a:t>DEMONSTRATIVO DAS RECEITAS</a:t>
            </a:r>
            <a:endParaRPr lang="pt-BR" sz="3200" spc="-1" dirty="0"/>
          </a:p>
        </p:txBody>
      </p:sp>
      <p:sp>
        <p:nvSpPr>
          <p:cNvPr id="6" name="CustomShape 1">
            <a:extLst>
              <a:ext uri="{FF2B5EF4-FFF2-40B4-BE49-F238E27FC236}">
                <a16:creationId xmlns:a16="http://schemas.microsoft.com/office/drawing/2014/main" id="{EEA7E8B6-5076-4F0E-8B1B-DDFA49A121FE}"/>
              </a:ext>
            </a:extLst>
          </p:cNvPr>
          <p:cNvSpPr/>
          <p:nvPr/>
        </p:nvSpPr>
        <p:spPr>
          <a:xfrm>
            <a:off x="5700" y="697517"/>
            <a:ext cx="9894600" cy="51192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pt-BR" sz="3000" b="1" spc="-1" dirty="0">
                <a:solidFill>
                  <a:srgbClr val="000000"/>
                </a:solidFill>
                <a:latin typeface="Calibri"/>
              </a:rPr>
              <a:t>COMPARATIVO DAS RECEITAS POR ANO</a:t>
            </a:r>
            <a:endParaRPr lang="pt-BR" sz="3000" spc="-1" dirty="0">
              <a:solidFill>
                <a:prstClr val="black"/>
              </a:solidFill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CEBA8A54-80AA-2CF2-7DDC-DA898F75F8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86" y="1471367"/>
            <a:ext cx="8719794" cy="510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26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5451</TotalTime>
  <Words>508</Words>
  <Application>Microsoft Office PowerPoint</Application>
  <PresentationFormat>Papel A4 (210 x 297 mm)</PresentationFormat>
  <Paragraphs>99</Paragraphs>
  <Slides>19</Slides>
  <Notes>13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4</vt:i4>
      </vt:variant>
      <vt:variant>
        <vt:lpstr>Títulos de slides</vt:lpstr>
      </vt:variant>
      <vt:variant>
        <vt:i4>19</vt:i4>
      </vt:variant>
    </vt:vector>
  </HeadingPairs>
  <TitlesOfParts>
    <vt:vector size="29" baseType="lpstr">
      <vt:lpstr>Arial</vt:lpstr>
      <vt:lpstr>Calibri</vt:lpstr>
      <vt:lpstr>StarSymbol</vt:lpstr>
      <vt:lpstr>Symbol</vt:lpstr>
      <vt:lpstr>Times New Roman</vt:lpstr>
      <vt:lpstr>Wingdings</vt:lpstr>
      <vt:lpstr>Office Theme</vt:lpstr>
      <vt:lpstr>Office Theme</vt:lpstr>
      <vt:lpstr>1_Office Theme</vt:lpstr>
      <vt:lpstr>2_Office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COMUNICA11</dc:creator>
  <cp:lastModifiedBy>juliana lina do carmo lina</cp:lastModifiedBy>
  <cp:revision>259</cp:revision>
  <cp:lastPrinted>2019-04-09T16:43:32Z</cp:lastPrinted>
  <dcterms:created xsi:type="dcterms:W3CDTF">2017-07-05T17:23:37Z</dcterms:created>
  <dcterms:modified xsi:type="dcterms:W3CDTF">2023-08-23T17:25:07Z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14</vt:i4>
  </property>
  <property fmtid="{D5CDD505-2E9C-101B-9397-08002B2CF9AE}" pid="8" name="PresentationFormat">
    <vt:lpwstr>Papel A4 (210 x 297 mm)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19</vt:i4>
  </property>
</Properties>
</file>